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2" r:id="rId4"/>
    <p:sldId id="273" r:id="rId5"/>
    <p:sldId id="258" r:id="rId6"/>
    <p:sldId id="272" r:id="rId7"/>
    <p:sldId id="261" r:id="rId8"/>
    <p:sldId id="271" r:id="rId9"/>
    <p:sldId id="260" r:id="rId10"/>
    <p:sldId id="275" r:id="rId11"/>
  </p:sldIdLst>
  <p:sldSz cx="12192000" cy="6858000"/>
  <p:notesSz cx="6808788" cy="99409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27"/>
    <p:restoredTop sz="94347"/>
  </p:normalViewPr>
  <p:slideViewPr>
    <p:cSldViewPr snapToGrid="0">
      <p:cViewPr varScale="1">
        <p:scale>
          <a:sx n="62" d="100"/>
          <a:sy n="62" d="100"/>
        </p:scale>
        <p:origin x="5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A7ADF-EDC7-EE40-B7F6-147BF1EFEC4B}" type="datetimeFigureOut">
              <a:rPr lang="ru-UA" smtClean="0"/>
              <a:t>03/19/2024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BEE7C-12B4-374B-8567-175FB9920F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7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BEE7C-12B4-374B-8567-175FB9920F4B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80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BEE7C-12B4-374B-8567-175FB9920F4B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342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BEE7C-12B4-374B-8567-175FB9920F4B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156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96170-B2C2-E333-6CBA-AC179504F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9BCBE88-C057-77B8-B6B6-E5B476FAE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423347-D820-2C66-12CF-14EC09D3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B26917-636A-5792-6059-DA161280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F8CCABC-8CC1-CFA3-4BDE-2EF3328B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04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52FF1-EE1A-AE19-D136-8200F0CF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60DF24E-6CEA-EAA3-5807-21BDCED2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654B53-79D1-6AF1-2D87-92B96D38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31B3A-5C06-9DF3-B52B-BEC429B0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6B0083-B75B-C56A-13AA-1DF367D1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86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5EE68DA-1A1E-FCE9-FD19-D4BBC0979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F15BA18-1993-05A2-14A4-DE3932BE9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FB1C37-3184-984A-562B-0FB3E310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10DED83-E1DD-1E5A-16F5-23857799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CB44A0-E8D5-0DDD-C4F0-66BD63A8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4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3BE78-C0A5-1F9D-3AC2-14713010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AD50C7-95AB-ED98-9206-E19C0D49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41824-484E-E751-E51E-896131194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E2269-C173-3431-699B-8E6EDC86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F6FFEB-099B-A9B7-33E8-FD8F6896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537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895EF-1BB2-8A8F-84EF-CA38DF18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6657C15-6879-F5BB-0ACC-178F85333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B7A205-A27A-E74D-6591-E9203834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DC993E-5E35-BBA4-6009-C6EB1111B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521F69-0A0F-2155-0B43-5058EA51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519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B8C24-7DA6-8327-DBAA-0F910C63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CC34EAF-3953-3E9A-8C60-48E355ABA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7D64F1-CD0D-3589-65F7-EB81BD580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077BC69-8C6B-9D44-8A0D-CB1E7225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0A10895-7208-4FAB-0D9B-76737FA4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A700718-1B30-C5D4-D526-65889BC4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8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783AD-54DF-462F-265E-5F1554D6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6D2C48-9189-472A-7A72-AE1AFA58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E728D6E-17D7-294F-E902-F9DE10528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21A1369-2BD6-4EC6-88DF-C5DF5E0CB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A6E5E0B-D818-B6B9-F204-3FDE0D8D7C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AF468B2-FF59-86C5-3642-43CC6A4C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A5F178E-F71A-9BD9-6767-DC1D1032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B1DDF5B-BFAE-143C-81B0-723146F7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446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A0BBC-DC3A-CE42-3623-37B6A5D1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E1B00B3-A388-03BF-FB3C-00D88906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31A22A6-7FEB-DF74-B5A0-836C41BA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4DAE92B-A296-7F04-9F70-1A8F81B4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0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0A5183B-EE81-D24F-80E5-70EF87C5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D98FEC5-1513-AFC6-0699-445245CB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C3B9F44-2C7A-3761-8BB6-6A8FFEB9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705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AB973-52DD-9784-A942-1F2DB0AB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B24A1EE-10FA-8A61-E3D2-F29A73911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268933E-5A8A-72C4-6B2D-C3C1169FC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F9C7C9-4E4D-4CF7-1830-5D8FA1D3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B87FFE-6B20-6C67-D692-8C4C59EA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6DAAD7-E777-C632-AD0D-3344EC9A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015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02F8D-9F3C-B9A6-72FC-1E804AB5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BA9C3D6-F81E-B5E2-BCA4-1631F217B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1700BC0-9930-2FB7-297E-7D51E4389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75F3AF-BD14-5287-1923-FBF6161F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08910A8-9894-12B6-3D6E-59BC8B2A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9B6EC3C-6189-644D-6ABD-3E11D7DD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89A455B-7C37-A902-03F7-7501D7B4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9BE40F-32E4-75F7-4CEC-20A5CEA22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C3CEB3-4257-0B8D-67C3-3FD5205CE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B2348-1B2C-40EE-BAEF-C3853DCE6587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620EB8-000D-C711-21BA-392068BAF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0A0F2C-4CAB-93C8-354D-7D94BDAEB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FDC3-45E4-47CC-B0A5-28D10D013E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601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ультфильм, графическая вставка, смайлик, эмотикон&#10;&#10;Автоматически созданное описание">
            <a:extLst>
              <a:ext uri="{FF2B5EF4-FFF2-40B4-BE49-F238E27FC236}">
                <a16:creationId xmlns:a16="http://schemas.microsoft.com/office/drawing/2014/main" id="{2CCB6E0F-C911-7A45-DE44-A46600181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снимок экрана, Графика, апельсин&#10;&#10;Автоматически созданное описание">
            <a:extLst>
              <a:ext uri="{FF2B5EF4-FFF2-40B4-BE49-F238E27FC236}">
                <a16:creationId xmlns:a16="http://schemas.microsoft.com/office/drawing/2014/main" id="{78FD0A65-0B36-1CA2-4844-FBEA0C54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716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тское искусство, Мультфильм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F2929A2-1722-4645-6E79-27A54D633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7C6AF-FA9C-0709-D9D0-1196A238A42B}"/>
              </a:ext>
            </a:extLst>
          </p:cNvPr>
          <p:cNvSpPr txBox="1"/>
          <p:nvPr/>
        </p:nvSpPr>
        <p:spPr>
          <a:xfrm>
            <a:off x="780483" y="1806491"/>
            <a:ext cx="5315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dirty="0">
                <a:solidFill>
                  <a:srgbClr val="3F5CC7"/>
                </a:solidFill>
                <a:effectLst/>
              </a:rPr>
              <a:t>Газ –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це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легкозаймиста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речовина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.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Від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найменшої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іскринки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він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вмить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займається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і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починає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горіти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.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Він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невидимий</a:t>
            </a:r>
            <a:r>
              <a:rPr lang="ru-RU" sz="2000" b="1" dirty="0">
                <a:solidFill>
                  <a:srgbClr val="3F5CC7"/>
                </a:solidFill>
              </a:rPr>
              <a:t> і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має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специфічний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запах,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адже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до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нього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додають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одорант </a:t>
            </a:r>
            <a:r>
              <a:rPr lang="ru-UA" b="0" i="0" dirty="0">
                <a:solidFill>
                  <a:srgbClr val="3F5CC7"/>
                </a:solidFill>
                <a:effectLst/>
                <a:latin typeface="Candara" panose="020E0502030303020204" pitchFamily="34" charset="0"/>
              </a:rPr>
              <a:t>—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спеціальну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речовину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,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що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нагадує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запах </a:t>
            </a:r>
            <a:r>
              <a:rPr lang="uk-UA" sz="2000" b="1" dirty="0">
                <a:solidFill>
                  <a:srgbClr val="3F5CC7"/>
                </a:solidFill>
              </a:rPr>
              <a:t>тухлих яєць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.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Це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робить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відчутним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</a:t>
            </a:r>
            <a:r>
              <a:rPr lang="ru-RU" sz="2000" b="1" i="0" dirty="0" err="1">
                <a:solidFill>
                  <a:srgbClr val="3F5CC7"/>
                </a:solidFill>
                <a:effectLst/>
              </a:rPr>
              <a:t>витік</a:t>
            </a:r>
            <a:r>
              <a:rPr lang="ru-RU" sz="2000" b="1" i="0" dirty="0">
                <a:solidFill>
                  <a:srgbClr val="3F5CC7"/>
                </a:solidFill>
                <a:effectLst/>
              </a:rPr>
              <a:t> газу.</a:t>
            </a:r>
            <a:endParaRPr lang="en-US" sz="2000" b="1" i="0" dirty="0">
              <a:solidFill>
                <a:srgbClr val="3F5CC7"/>
              </a:solidFill>
              <a:effectLst/>
            </a:endParaRPr>
          </a:p>
          <a:p>
            <a:endParaRPr lang="uk-UA" sz="2000" b="1" dirty="0">
              <a:solidFill>
                <a:srgbClr val="3F5CC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6777E-BFAC-0407-FA6C-0E34539272B9}"/>
              </a:ext>
            </a:extLst>
          </p:cNvPr>
          <p:cNvSpPr txBox="1"/>
          <p:nvPr/>
        </p:nvSpPr>
        <p:spPr>
          <a:xfrm>
            <a:off x="963170" y="4233020"/>
            <a:ext cx="6827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000" b="1" dirty="0">
                <a:solidFill>
                  <a:srgbClr val="3F5CC7"/>
                </a:solidFill>
              </a:rPr>
              <a:t>Неправильне поводження з газовими приладами може призвести до вибухів, пожеж та інших нещасних випадків!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uk-UA" sz="2000" b="1" dirty="0">
              <a:solidFill>
                <a:srgbClr val="3F5CC7"/>
              </a:solidFill>
            </a:endParaRPr>
          </a:p>
          <a:p>
            <a:endParaRPr lang="ru-UA" sz="2000" b="1" dirty="0">
              <a:solidFill>
                <a:srgbClr val="3F5CC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D0057-C270-392C-B82C-0E10A3592245}"/>
              </a:ext>
            </a:extLst>
          </p:cNvPr>
          <p:cNvSpPr txBox="1"/>
          <p:nvPr/>
        </p:nvSpPr>
        <p:spPr>
          <a:xfrm>
            <a:off x="646176" y="5685601"/>
            <a:ext cx="10899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</a:rPr>
              <a:t>НЕХТУЮЧИ ПРАВИЛАМИ БЕЗПЕКИ, РИЗИКУЄТЕ МАЙНОМ, ЗДОРОВ</a:t>
            </a:r>
            <a:r>
              <a:rPr lang="ru-RU" sz="2000" b="1" dirty="0">
                <a:solidFill>
                  <a:srgbClr val="C00000"/>
                </a:solidFill>
              </a:rPr>
              <a:t>’</a:t>
            </a:r>
            <a:r>
              <a:rPr lang="uk-UA" sz="2000" b="1" dirty="0">
                <a:solidFill>
                  <a:srgbClr val="C00000"/>
                </a:solidFill>
              </a:rPr>
              <a:t>ЯМ ТА НАВІТЬ ЖИТТЯМ, </a:t>
            </a:r>
            <a:endParaRPr lang="en-US" sz="2000" b="1" dirty="0">
              <a:solidFill>
                <a:srgbClr val="C00000"/>
              </a:solidFill>
            </a:endParaRPr>
          </a:p>
          <a:p>
            <a:pPr algn="ctr"/>
            <a:r>
              <a:rPr lang="uk-UA" sz="2000" b="1" dirty="0">
                <a:solidFill>
                  <a:srgbClr val="C00000"/>
                </a:solidFill>
              </a:rPr>
              <a:t>НАРАЖАЮЧИ НА НЕБЕЗПЕКУ НЕ ЛИШЕ СЕБЕ, А Й ОТОЧУЮЧИХ.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C7B58C97-43E0-A339-9938-0937811BA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тское искусство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C6E070C-64CB-A402-BB30-6702C5DCC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7C6AF-FA9C-0709-D9D0-1196A238A42B}"/>
              </a:ext>
            </a:extLst>
          </p:cNvPr>
          <p:cNvSpPr txBox="1"/>
          <p:nvPr/>
        </p:nvSpPr>
        <p:spPr>
          <a:xfrm>
            <a:off x="281645" y="5280903"/>
            <a:ext cx="646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3F5CC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3F5CC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3F5CC7"/>
                </a:solidFill>
                <a:effectLst/>
              </a:rPr>
              <a:t>Номер телефону аварійної газової служби –104</a:t>
            </a:r>
          </a:p>
          <a:p>
            <a:endParaRPr lang="ru-RU" sz="2000" b="1" dirty="0">
              <a:solidFill>
                <a:srgbClr val="3F5CC7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397F9-F6EA-2F24-2557-F1C5CFE2D701}"/>
              </a:ext>
            </a:extLst>
          </p:cNvPr>
          <p:cNvSpPr txBox="1"/>
          <p:nvPr/>
        </p:nvSpPr>
        <p:spPr>
          <a:xfrm>
            <a:off x="1839564" y="651574"/>
            <a:ext cx="4747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3F5CC7"/>
                </a:solidFill>
              </a:rPr>
              <a:t>Природний</a:t>
            </a:r>
            <a:r>
              <a:rPr lang="ru-RU" sz="2000" b="1" dirty="0">
                <a:solidFill>
                  <a:srgbClr val="3F5CC7"/>
                </a:solidFill>
              </a:rPr>
              <a:t> газ </a:t>
            </a:r>
            <a:r>
              <a:rPr lang="ru-RU" sz="2000" b="1" dirty="0" err="1">
                <a:solidFill>
                  <a:srgbClr val="3F5CC7"/>
                </a:solidFill>
              </a:rPr>
              <a:t>є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джерелом</a:t>
            </a:r>
            <a:r>
              <a:rPr lang="ru-RU" sz="2000" b="1" dirty="0">
                <a:solidFill>
                  <a:srgbClr val="3F5CC7"/>
                </a:solidFill>
              </a:rPr>
              <a:t> затишку та тепла в наших </a:t>
            </a:r>
            <a:r>
              <a:rPr lang="ru-RU" sz="2000" b="1" dirty="0" err="1">
                <a:solidFill>
                  <a:srgbClr val="3F5CC7"/>
                </a:solidFill>
              </a:rPr>
              <a:t>оселях</a:t>
            </a:r>
            <a:endParaRPr lang="ru-RU" sz="2000" b="1" dirty="0">
              <a:solidFill>
                <a:srgbClr val="3F5CC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C04F8-2577-B115-CA5E-E4968566D5FB}"/>
              </a:ext>
            </a:extLst>
          </p:cNvPr>
          <p:cNvSpPr txBox="1"/>
          <p:nvPr/>
        </p:nvSpPr>
        <p:spPr>
          <a:xfrm>
            <a:off x="2903220" y="1657091"/>
            <a:ext cx="3683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F5CC7"/>
                </a:solidFill>
              </a:rPr>
              <a:t>До </a:t>
            </a:r>
            <a:r>
              <a:rPr lang="ru-RU" sz="2000" b="1" dirty="0" err="1">
                <a:solidFill>
                  <a:srgbClr val="3F5CC7"/>
                </a:solidFill>
              </a:rPr>
              <a:t>житла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природний</a:t>
            </a:r>
            <a:r>
              <a:rPr lang="ru-RU" sz="2000" b="1" dirty="0">
                <a:solidFill>
                  <a:srgbClr val="3F5CC7"/>
                </a:solidFill>
              </a:rPr>
              <a:t> газ </a:t>
            </a:r>
            <a:r>
              <a:rPr lang="ru-RU" sz="2000" b="1" dirty="0" err="1">
                <a:solidFill>
                  <a:srgbClr val="3F5CC7"/>
                </a:solidFill>
              </a:rPr>
              <a:t>надходить</a:t>
            </a:r>
            <a:r>
              <a:rPr lang="ru-RU" sz="2000" b="1" dirty="0">
                <a:solidFill>
                  <a:srgbClr val="3F5CC7"/>
                </a:solidFill>
              </a:rPr>
              <a:t> газопроводами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DBD16-1B00-3F60-9B17-BC82A9DD6125}"/>
              </a:ext>
            </a:extLst>
          </p:cNvPr>
          <p:cNvSpPr txBox="1"/>
          <p:nvPr/>
        </p:nvSpPr>
        <p:spPr>
          <a:xfrm>
            <a:off x="479266" y="3040046"/>
            <a:ext cx="67444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3F5CC7"/>
                </a:solidFill>
              </a:rPr>
              <a:t>Газові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мережі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пофарбовані</a:t>
            </a:r>
            <a:r>
              <a:rPr lang="ru-RU" sz="2000" b="1" dirty="0">
                <a:solidFill>
                  <a:srgbClr val="3F5CC7"/>
                </a:solidFill>
              </a:rPr>
              <a:t> в </a:t>
            </a:r>
            <a:r>
              <a:rPr lang="ru-RU" sz="2000" b="1" dirty="0" err="1">
                <a:solidFill>
                  <a:srgbClr val="3F5CC7"/>
                </a:solidFill>
              </a:rPr>
              <a:t>яскраво-жовтий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колір</a:t>
            </a:r>
            <a:r>
              <a:rPr lang="ru-RU" sz="2000" b="1" dirty="0">
                <a:solidFill>
                  <a:srgbClr val="3F5CC7"/>
                </a:solidFill>
              </a:rPr>
              <a:t>, </a:t>
            </a:r>
            <a:r>
              <a:rPr lang="ru-RU" sz="2000" b="1" dirty="0" err="1">
                <a:solidFill>
                  <a:srgbClr val="3F5CC7"/>
                </a:solidFill>
              </a:rPr>
              <a:t>щоб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їх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можна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було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швидко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відрізнити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від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інших</a:t>
            </a:r>
            <a:r>
              <a:rPr lang="ru-RU" sz="2000" b="1" dirty="0">
                <a:solidFill>
                  <a:srgbClr val="3F5CC7"/>
                </a:solidFill>
              </a:rPr>
              <a:t> мереж</a:t>
            </a:r>
          </a:p>
          <a:p>
            <a:endParaRPr lang="ru-RU" sz="2000" b="1" dirty="0">
              <a:solidFill>
                <a:srgbClr val="3F5CC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500DA-6150-B33E-BD17-03B233574A13}"/>
              </a:ext>
            </a:extLst>
          </p:cNvPr>
          <p:cNvSpPr txBox="1"/>
          <p:nvPr/>
        </p:nvSpPr>
        <p:spPr>
          <a:xfrm>
            <a:off x="2004156" y="4265240"/>
            <a:ext cx="47471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3F5CC7"/>
                </a:solidFill>
              </a:rPr>
              <a:t>Газовий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лічильник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показує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кількість</a:t>
            </a:r>
            <a:r>
              <a:rPr lang="ru-RU" sz="2000" b="1" dirty="0">
                <a:solidFill>
                  <a:srgbClr val="3F5CC7"/>
                </a:solidFill>
              </a:rPr>
              <a:t> </a:t>
            </a:r>
            <a:r>
              <a:rPr lang="ru-RU" sz="2000" b="1" dirty="0" err="1">
                <a:solidFill>
                  <a:srgbClr val="3F5CC7"/>
                </a:solidFill>
              </a:rPr>
              <a:t>використаного</a:t>
            </a:r>
            <a:r>
              <a:rPr lang="ru-RU" sz="2000" b="1" dirty="0">
                <a:solidFill>
                  <a:srgbClr val="3F5CC7"/>
                </a:solidFill>
              </a:rPr>
              <a:t> газу</a:t>
            </a:r>
          </a:p>
          <a:p>
            <a:endParaRPr lang="uk-UA" sz="2000" b="1" dirty="0">
              <a:solidFill>
                <a:srgbClr val="3F5CC7"/>
              </a:solidFill>
              <a:highlight>
                <a:srgbClr val="FFFF00"/>
              </a:highlight>
            </a:endParaRPr>
          </a:p>
        </p:txBody>
      </p:sp>
      <p:pic>
        <p:nvPicPr>
          <p:cNvPr id="2" name="Рисунок 1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B5D3F77C-9843-F4CC-A4FB-FC0F8178C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1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DD0C36-5D60-3938-5C5F-58917584C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BCDDA-4993-DAA5-DB96-7D801FB02516}"/>
              </a:ext>
            </a:extLst>
          </p:cNvPr>
          <p:cNvSpPr txBox="1"/>
          <p:nvPr/>
        </p:nvSpPr>
        <p:spPr>
          <a:xfrm>
            <a:off x="845572" y="1609344"/>
            <a:ext cx="53684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solidFill>
                  <a:schemeClr val="bg1"/>
                </a:solidFill>
              </a:rPr>
              <a:t>Дітям</a:t>
            </a:r>
            <a:r>
              <a:rPr lang="ru-RU" sz="4000" b="1" dirty="0">
                <a:solidFill>
                  <a:schemeClr val="bg1"/>
                </a:solidFill>
              </a:rPr>
              <a:t> не </a:t>
            </a:r>
            <a:r>
              <a:rPr lang="ru-RU" sz="4000" b="1" dirty="0" err="1">
                <a:solidFill>
                  <a:schemeClr val="bg1"/>
                </a:solidFill>
              </a:rPr>
              <a:t>можна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користуватися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газовими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приладами</a:t>
            </a:r>
            <a:r>
              <a:rPr lang="ru-RU" sz="4000" b="1" dirty="0">
                <a:solidFill>
                  <a:schemeClr val="bg1"/>
                </a:solidFill>
              </a:rPr>
              <a:t> без </a:t>
            </a:r>
            <a:r>
              <a:rPr lang="ru-RU" sz="4000" b="1" dirty="0" err="1">
                <a:solidFill>
                  <a:schemeClr val="bg1"/>
                </a:solidFill>
              </a:rPr>
              <a:t>нагляду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дорослих</a:t>
            </a:r>
            <a:r>
              <a:rPr lang="ru-RU" sz="4000" b="1" dirty="0">
                <a:solidFill>
                  <a:schemeClr val="bg1"/>
                </a:solidFill>
              </a:rPr>
              <a:t>!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  <a:p>
            <a:endParaRPr lang="uk-UA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376B4-4A4F-A47D-67F3-2B56F6F977DB}"/>
              </a:ext>
            </a:extLst>
          </p:cNvPr>
          <p:cNvSpPr txBox="1"/>
          <p:nvPr/>
        </p:nvSpPr>
        <p:spPr>
          <a:xfrm>
            <a:off x="8645013" y="5858122"/>
            <a:ext cx="296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3F5CC7"/>
                </a:solidFill>
              </a:rPr>
              <a:t>Газовий генератор</a:t>
            </a:r>
            <a:endParaRPr lang="en-US" sz="2400" b="1" dirty="0">
              <a:solidFill>
                <a:srgbClr val="3F5CC7"/>
              </a:solidFill>
            </a:endParaRPr>
          </a:p>
          <a:p>
            <a:endParaRPr lang="uk-UA" sz="2400" b="1" dirty="0">
              <a:solidFill>
                <a:srgbClr val="3F5CC7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DA8E4-543F-F75C-DC39-6798B8E2E931}"/>
              </a:ext>
            </a:extLst>
          </p:cNvPr>
          <p:cNvSpPr txBox="1"/>
          <p:nvPr/>
        </p:nvSpPr>
        <p:spPr>
          <a:xfrm>
            <a:off x="7621524" y="1151454"/>
            <a:ext cx="6099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Типи газових приладів: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54C6D-6EE6-9FB0-26A9-A4AB48CC128E}"/>
              </a:ext>
            </a:extLst>
          </p:cNvPr>
          <p:cNvSpPr txBox="1"/>
          <p:nvPr/>
        </p:nvSpPr>
        <p:spPr>
          <a:xfrm>
            <a:off x="8539857" y="2169554"/>
            <a:ext cx="2080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3F5CC7"/>
                </a:solidFill>
              </a:rPr>
              <a:t>Газова плита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EB94C-6E72-7154-052C-F9EF3204EDE0}"/>
              </a:ext>
            </a:extLst>
          </p:cNvPr>
          <p:cNvSpPr txBox="1"/>
          <p:nvPr/>
        </p:nvSpPr>
        <p:spPr>
          <a:xfrm>
            <a:off x="8918120" y="3139049"/>
            <a:ext cx="2234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2400"/>
            <a:r>
              <a:rPr lang="uk-UA" sz="2400" b="1" dirty="0">
                <a:solidFill>
                  <a:srgbClr val="3F5CC7"/>
                </a:solidFill>
              </a:rPr>
              <a:t>Газовий котел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A24C0-28DE-4467-127E-3904B4A200E6}"/>
              </a:ext>
            </a:extLst>
          </p:cNvPr>
          <p:cNvSpPr txBox="1"/>
          <p:nvPr/>
        </p:nvSpPr>
        <p:spPr>
          <a:xfrm>
            <a:off x="8462772" y="4095594"/>
            <a:ext cx="2234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3F5CC7"/>
                </a:solidFill>
              </a:rPr>
              <a:t>Газова колонка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A445CC-3E0D-3DDF-5CB7-C2DB7AC5B155}"/>
              </a:ext>
            </a:extLst>
          </p:cNvPr>
          <p:cNvSpPr txBox="1"/>
          <p:nvPr/>
        </p:nvSpPr>
        <p:spPr>
          <a:xfrm>
            <a:off x="9137011" y="4779443"/>
            <a:ext cx="1796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3F5CC7"/>
                </a:solidFill>
              </a:rPr>
              <a:t>Газовий конвектор</a:t>
            </a:r>
          </a:p>
        </p:txBody>
      </p:sp>
      <p:pic>
        <p:nvPicPr>
          <p:cNvPr id="2" name="Рисунок 1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B55BD372-5130-D6B9-9744-E76C5E894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75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1B99D3D-493F-9D53-5D92-70B0465D6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F6826-7418-E8C2-ABC8-9F30EBD19EEA}"/>
              </a:ext>
            </a:extLst>
          </p:cNvPr>
          <p:cNvSpPr txBox="1"/>
          <p:nvPr/>
        </p:nvSpPr>
        <p:spPr>
          <a:xfrm>
            <a:off x="3011524" y="6142155"/>
            <a:ext cx="7836309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700" b="1" dirty="0">
                <a:solidFill>
                  <a:srgbClr val="FF0000"/>
                </a:solidFill>
              </a:rPr>
              <a:t>Заборонено користуватися несправними газовими приладами</a:t>
            </a:r>
            <a:endParaRPr lang="uk-UA" sz="17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DDE0D-FD30-FABD-F2E1-A37912500B9E}"/>
              </a:ext>
            </a:extLst>
          </p:cNvPr>
          <p:cNvSpPr txBox="1"/>
          <p:nvPr/>
        </p:nvSpPr>
        <p:spPr>
          <a:xfrm>
            <a:off x="1110996" y="1408465"/>
            <a:ext cx="3296412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Переконатися</a:t>
            </a:r>
            <a:r>
              <a:rPr lang="ru-RU" sz="16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наявності</a:t>
            </a:r>
            <a:r>
              <a:rPr lang="ru-RU" sz="16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тяги в </a:t>
            </a:r>
            <a:r>
              <a:rPr lang="ru-RU" sz="16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димових</a:t>
            </a:r>
            <a:r>
              <a:rPr lang="ru-RU" sz="16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вентиляційних</a:t>
            </a:r>
            <a:r>
              <a:rPr lang="ru-RU" sz="16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каналах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11AAD-4C1D-65B6-05BD-DA6B70BF1C23}"/>
              </a:ext>
            </a:extLst>
          </p:cNvPr>
          <p:cNvSpPr txBox="1"/>
          <p:nvPr/>
        </p:nvSpPr>
        <p:spPr>
          <a:xfrm>
            <a:off x="954465" y="2280454"/>
            <a:ext cx="5141535" cy="568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обладнання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потрібно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постійний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приплив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свіжого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повітря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відчиніть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вікно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кватирку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80606-B723-BDB7-6008-93F3F64CE375}"/>
              </a:ext>
            </a:extLst>
          </p:cNvPr>
          <p:cNvSpPr txBox="1"/>
          <p:nvPr/>
        </p:nvSpPr>
        <p:spPr>
          <a:xfrm>
            <a:off x="406417" y="3208983"/>
            <a:ext cx="4298689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ввімкнення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газових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приладів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спочатку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запаліть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сірник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потім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відкривайте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подачу газу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1A323-ADE1-2DD4-BF7D-09435EB0AE25}"/>
              </a:ext>
            </a:extLst>
          </p:cNvPr>
          <p:cNvSpPr txBox="1"/>
          <p:nvPr/>
        </p:nvSpPr>
        <p:spPr>
          <a:xfrm>
            <a:off x="7887990" y="1540580"/>
            <a:ext cx="3707451" cy="156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Необхідно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стежити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рідина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кипить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не залила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вогонь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пальника, 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протяг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не загасив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полум’я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У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випадку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затухання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пальників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приміщення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починає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надходити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газ,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накопичується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утворює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вибухонебезпечну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суміш</a:t>
            </a:r>
            <a:endParaRPr lang="uk-UA" sz="1400" b="1" dirty="0">
              <a:solidFill>
                <a:srgbClr val="3F5CC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3F279-2A0B-E942-AD2A-ADCB20252731}"/>
              </a:ext>
            </a:extLst>
          </p:cNvPr>
          <p:cNvSpPr txBox="1"/>
          <p:nvPr/>
        </p:nvSpPr>
        <p:spPr>
          <a:xfrm>
            <a:off x="6505464" y="3685819"/>
            <a:ext cx="3799515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можна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розміщувати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газової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плити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речовини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можуть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легко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займатися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папір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тканину, деревину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endParaRPr lang="ru-RU" sz="1400" b="1" dirty="0">
              <a:solidFill>
                <a:srgbClr val="3F5CC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A166D-3501-B413-2565-81BE0CCA0851}"/>
              </a:ext>
            </a:extLst>
          </p:cNvPr>
          <p:cNvSpPr txBox="1"/>
          <p:nvPr/>
        </p:nvSpPr>
        <p:spPr>
          <a:xfrm>
            <a:off x="7212458" y="4981459"/>
            <a:ext cx="4573125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газові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прилади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не за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призначенням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зокрема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обігріву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квартири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сушіння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білизни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волосся</a:t>
            </a:r>
            <a:endParaRPr lang="ru-RU" sz="1400" b="1" dirty="0">
              <a:solidFill>
                <a:srgbClr val="3F5CC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8AF158-4CF7-4710-3CCE-C8E57955E3A1}"/>
              </a:ext>
            </a:extLst>
          </p:cNvPr>
          <p:cNvSpPr txBox="1"/>
          <p:nvPr/>
        </p:nvSpPr>
        <p:spPr>
          <a:xfrm>
            <a:off x="1710174" y="4256960"/>
            <a:ext cx="3491534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можна залишати запалені газові пальники та газові прилади без нагляду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F16C32-9A85-AFEF-0C4A-2B156F3C8202}"/>
              </a:ext>
            </a:extLst>
          </p:cNvPr>
          <p:cNvSpPr txBox="1"/>
          <p:nvPr/>
        </p:nvSpPr>
        <p:spPr>
          <a:xfrm>
            <a:off x="406417" y="5178379"/>
            <a:ext cx="3866388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самостійно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розбирати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ремонтувати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встановлювати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газові</a:t>
            </a:r>
            <a:r>
              <a:rPr lang="ru-RU" sz="14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прилади</a:t>
            </a:r>
            <a:endParaRPr lang="ru-RU" sz="1400" b="1" dirty="0">
              <a:solidFill>
                <a:srgbClr val="3F5CC7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409A7F8F-BB42-64C6-BFAF-02F91C3A1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6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F5EACA5-4960-7E61-E433-10F1BD33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3F6826-7418-E8C2-ABC8-9F30EBD19EEA}"/>
              </a:ext>
            </a:extLst>
          </p:cNvPr>
          <p:cNvSpPr txBox="1"/>
          <p:nvPr/>
        </p:nvSpPr>
        <p:spPr>
          <a:xfrm>
            <a:off x="6399657" y="4051541"/>
            <a:ext cx="27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3F5CC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ателефонувати в газову службу за номером телефону 104</a:t>
            </a:r>
            <a:endParaRPr lang="uk-UA" sz="2000" b="1" dirty="0">
              <a:solidFill>
                <a:srgbClr val="3F5CC7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37351-6803-A61A-50FE-7E203E0BF026}"/>
              </a:ext>
            </a:extLst>
          </p:cNvPr>
          <p:cNvSpPr txBox="1"/>
          <p:nvPr/>
        </p:nvSpPr>
        <p:spPr>
          <a:xfrm>
            <a:off x="2189988" y="2065887"/>
            <a:ext cx="2912364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Повідомити дорослих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919AA-F2E1-1D77-B6A5-60991D78D5FD}"/>
              </a:ext>
            </a:extLst>
          </p:cNvPr>
          <p:cNvSpPr txBox="1"/>
          <p:nvPr/>
        </p:nvSpPr>
        <p:spPr>
          <a:xfrm>
            <a:off x="395478" y="3272097"/>
            <a:ext cx="2912364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Відчинити вікно, провітрити приміщення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938D9-7D78-B487-E2D5-D25C49C008F9}"/>
              </a:ext>
            </a:extLst>
          </p:cNvPr>
          <p:cNvSpPr txBox="1"/>
          <p:nvPr/>
        </p:nvSpPr>
        <p:spPr>
          <a:xfrm>
            <a:off x="2354580" y="4832250"/>
            <a:ext cx="3113532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Перевірити, чи закриті крани на плиті й на трубі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8057A-0F4E-1667-D028-6F5386113F55}"/>
              </a:ext>
            </a:extLst>
          </p:cNvPr>
          <p:cNvSpPr txBox="1"/>
          <p:nvPr/>
        </p:nvSpPr>
        <p:spPr>
          <a:xfrm>
            <a:off x="6504432" y="2065887"/>
            <a:ext cx="3497580" cy="113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3F5CC7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 запалювати сірники, не вмикати світло та електроприлади</a:t>
            </a:r>
          </a:p>
        </p:txBody>
      </p:sp>
      <p:pic>
        <p:nvPicPr>
          <p:cNvPr id="3" name="Рисунок 2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709C0248-A4F8-6448-D8E5-02084A7C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Детское искусство, искусств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51EC3A7-5ADA-2BB3-5CE4-8FF8BBF5A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document_5301054902527606713">
            <a:hlinkClick r:id="" action="ppaction://media"/>
            <a:extLst>
              <a:ext uri="{FF2B5EF4-FFF2-40B4-BE49-F238E27FC236}">
                <a16:creationId xmlns:a16="http://schemas.microsoft.com/office/drawing/2014/main" id="{0EBEADD5-C524-F32B-20BF-91BDF8BB4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182" y="1194955"/>
            <a:ext cx="10067636" cy="5663045"/>
          </a:xfrm>
          <a:prstGeom prst="rect">
            <a:avLst/>
          </a:prstGeom>
        </p:spPr>
      </p:pic>
      <p:pic>
        <p:nvPicPr>
          <p:cNvPr id="2" name="Рисунок 1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2BC062F0-7A5A-E3DC-7687-6256D3BBF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снимок экрана, Детское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83D8A65-500D-D10B-3FC9-CAB5047B4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010B39-CD6D-D748-9A65-B10B9F0C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B269-3516-3441-84DF-2887C7168FBC}" type="slidenum">
              <a:rPr lang="x-none" b="1" smtClean="0">
                <a:solidFill>
                  <a:srgbClr val="3F5CC7"/>
                </a:solidFill>
              </a:rPr>
              <a:pPr/>
              <a:t>8</a:t>
            </a:fld>
            <a:endParaRPr lang="x-none" b="1" dirty="0">
              <a:solidFill>
                <a:srgbClr val="3F5CC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67A4E-9B50-D14A-9718-A8FCD1512F54}"/>
              </a:ext>
            </a:extLst>
          </p:cNvPr>
          <p:cNvSpPr txBox="1"/>
          <p:nvPr/>
        </p:nvSpPr>
        <p:spPr>
          <a:xfrm>
            <a:off x="1280160" y="1325497"/>
            <a:ext cx="9546336" cy="7146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uk-UA" sz="1600" b="1" noProof="1">
                <a:solidFill>
                  <a:srgbClr val="3F5CC7"/>
                </a:solidFill>
                <a:cs typeface="Arial" panose="020B0604020202020204" pitchFamily="34" charset="0"/>
              </a:rPr>
              <a:t>Він </a:t>
            </a:r>
            <a:r>
              <a:rPr lang="uk-UA" sz="1600" b="1" i="0" u="none" strike="noStrike" dirty="0">
                <a:solidFill>
                  <a:srgbClr val="3F5CC7"/>
                </a:solidFill>
                <a:effectLst/>
              </a:rPr>
              <a:t>утворюється, якщо горіння відбувається в умовах браку кисню. Чадний газ не має кольору, запаху чи смаку, тому його неможливо ідентифікувати без спеціальних приладів. Водночас чадний газ може бути смертельним та впливає на людину навіть у невеликій концентрації.</a:t>
            </a:r>
            <a:r>
              <a:rPr lang="uk-UA" sz="1600" b="1" noProof="1">
                <a:solidFill>
                  <a:srgbClr val="3F5CC7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7BA44-BFF9-E4BB-597D-A4D3A8E5DEEA}"/>
              </a:ext>
            </a:extLst>
          </p:cNvPr>
          <p:cNvSpPr txBox="1"/>
          <p:nvPr/>
        </p:nvSpPr>
        <p:spPr>
          <a:xfrm>
            <a:off x="7604394" y="2306986"/>
            <a:ext cx="434560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1700" b="1" dirty="0">
                <a:solidFill>
                  <a:srgbClr val="3F5CC7"/>
                </a:solidFill>
              </a:rPr>
            </a:br>
            <a:br>
              <a:rPr lang="ru-RU" sz="1700" b="1" dirty="0">
                <a:solidFill>
                  <a:srgbClr val="3F5CC7"/>
                </a:solidFill>
              </a:rPr>
            </a:br>
            <a:r>
              <a:rPr lang="ru-RU" sz="1700" b="1" dirty="0" err="1">
                <a:solidFill>
                  <a:srgbClr val="3F5CC7"/>
                </a:solidFill>
              </a:rPr>
              <a:t>Вивести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або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винести</a:t>
            </a:r>
            <a:br>
              <a:rPr lang="ru-RU" sz="1700" b="1" dirty="0">
                <a:solidFill>
                  <a:srgbClr val="3F5CC7"/>
                </a:solidFill>
              </a:rPr>
            </a:br>
            <a:r>
              <a:rPr lang="ru-RU" sz="1700" b="1" dirty="0" err="1">
                <a:solidFill>
                  <a:srgbClr val="3F5CC7"/>
                </a:solidFill>
              </a:rPr>
              <a:t>постраждалого</a:t>
            </a:r>
            <a:r>
              <a:rPr lang="ru-RU" sz="1700" b="1" dirty="0">
                <a:solidFill>
                  <a:srgbClr val="3F5CC7"/>
                </a:solidFill>
              </a:rPr>
              <a:t> на </a:t>
            </a:r>
            <a:r>
              <a:rPr lang="ru-RU" sz="1700" b="1" dirty="0" err="1">
                <a:solidFill>
                  <a:srgbClr val="3F5CC7"/>
                </a:solidFill>
              </a:rPr>
              <a:t>свіже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повітря</a:t>
            </a:r>
            <a:br>
              <a:rPr lang="ru-RU" sz="1700" b="1" dirty="0">
                <a:solidFill>
                  <a:srgbClr val="3F5CC7"/>
                </a:solidFill>
              </a:rPr>
            </a:br>
            <a:br>
              <a:rPr lang="ru-RU" sz="1700" b="1" dirty="0">
                <a:solidFill>
                  <a:srgbClr val="3F5CC7"/>
                </a:solidFill>
              </a:rPr>
            </a:br>
            <a:r>
              <a:rPr lang="ru-RU" sz="1700" b="1" dirty="0" err="1">
                <a:solidFill>
                  <a:srgbClr val="3F5CC7"/>
                </a:solidFill>
              </a:rPr>
              <a:t>Терміново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звернутися</a:t>
            </a:r>
            <a:r>
              <a:rPr lang="ru-RU" sz="1700" b="1" dirty="0">
                <a:solidFill>
                  <a:srgbClr val="3F5CC7"/>
                </a:solidFill>
              </a:rPr>
              <a:t> за </a:t>
            </a:r>
            <a:r>
              <a:rPr lang="ru-RU" sz="1700" b="1" dirty="0" err="1">
                <a:solidFill>
                  <a:srgbClr val="3F5CC7"/>
                </a:solidFill>
              </a:rPr>
              <a:t>кваліфікованою</a:t>
            </a:r>
            <a:br>
              <a:rPr lang="ru-RU" sz="1700" b="1" dirty="0">
                <a:solidFill>
                  <a:srgbClr val="3F5CC7"/>
                </a:solidFill>
              </a:rPr>
            </a:br>
            <a:r>
              <a:rPr lang="ru-RU" sz="1700" b="1" dirty="0" err="1">
                <a:solidFill>
                  <a:srgbClr val="3F5CC7"/>
                </a:solidFill>
              </a:rPr>
              <a:t>медичною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допомогою</a:t>
            </a:r>
            <a:endParaRPr lang="uk-UA" sz="1700" b="1" dirty="0">
              <a:solidFill>
                <a:srgbClr val="3F5CC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8B057-F47E-6620-5E62-8D7BAEF904C7}"/>
              </a:ext>
            </a:extLst>
          </p:cNvPr>
          <p:cNvSpPr txBox="1"/>
          <p:nvPr/>
        </p:nvSpPr>
        <p:spPr>
          <a:xfrm>
            <a:off x="6411468" y="2382364"/>
            <a:ext cx="4690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ПЕРША ДОПОМОГА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 У РАЗІ ОТРУЄННЯ ЧАДНИМ ГАЗОМ</a:t>
            </a:r>
            <a:endParaRPr lang="ru-UA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227FE-F73D-97DB-3544-0DEA8F79BC48}"/>
              </a:ext>
            </a:extLst>
          </p:cNvPr>
          <p:cNvSpPr txBox="1"/>
          <p:nvPr/>
        </p:nvSpPr>
        <p:spPr>
          <a:xfrm>
            <a:off x="1135332" y="4775710"/>
            <a:ext cx="6227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</a:rPr>
              <a:t>СИМПТОМИ ТЯЖКОГО ОТРУЄННЯ ЧАДНИМ ГАЗОМ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569254-1028-A86F-5C65-FCB03B1EF862}"/>
              </a:ext>
            </a:extLst>
          </p:cNvPr>
          <p:cNvSpPr txBox="1"/>
          <p:nvPr/>
        </p:nvSpPr>
        <p:spPr>
          <a:xfrm>
            <a:off x="1089710" y="2306986"/>
            <a:ext cx="4381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</a:rPr>
              <a:t>СИМПТОМИ ЛЕГКОГО ОТРУЄННЯ ЧАДНИМ ГАЗОМ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5083C-E4FE-67F6-F582-1E991FA65FBA}"/>
              </a:ext>
            </a:extLst>
          </p:cNvPr>
          <p:cNvSpPr txBox="1"/>
          <p:nvPr/>
        </p:nvSpPr>
        <p:spPr>
          <a:xfrm>
            <a:off x="457689" y="3141941"/>
            <a:ext cx="2302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головний біль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запаморочення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сльозотеча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сухий кашель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8D750-461B-D171-4148-80FA907DAD3F}"/>
              </a:ext>
            </a:extLst>
          </p:cNvPr>
          <p:cNvSpPr txBox="1"/>
          <p:nvPr/>
        </p:nvSpPr>
        <p:spPr>
          <a:xfrm>
            <a:off x="2578413" y="3148816"/>
            <a:ext cx="293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блювота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почервоніння шкіри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прискорене серцебиття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сонливість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42A5FE-6A11-7F40-50CA-418F0AD90128}"/>
              </a:ext>
            </a:extLst>
          </p:cNvPr>
          <p:cNvSpPr txBox="1"/>
          <p:nvPr/>
        </p:nvSpPr>
        <p:spPr>
          <a:xfrm>
            <a:off x="561478" y="5387328"/>
            <a:ext cx="2352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параліч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втрата свідомості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судоми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порушення дихання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7CED41-EAFA-5BE1-344E-22E4114F184F}"/>
              </a:ext>
            </a:extLst>
          </p:cNvPr>
          <p:cNvSpPr txBox="1"/>
          <p:nvPr/>
        </p:nvSpPr>
        <p:spPr>
          <a:xfrm>
            <a:off x="2913819" y="5363811"/>
            <a:ext cx="2531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розширення зіниць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посиніння сльозової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3F5CC7"/>
                </a:solidFill>
              </a:rPr>
              <a:t>посиніння шкіри обличчя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EED52F-97AC-49A2-3339-481EF0ED7776}"/>
              </a:ext>
            </a:extLst>
          </p:cNvPr>
          <p:cNvSpPr txBox="1"/>
          <p:nvPr/>
        </p:nvSpPr>
        <p:spPr>
          <a:xfrm>
            <a:off x="7604394" y="5174226"/>
            <a:ext cx="405038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 err="1">
                <a:solidFill>
                  <a:srgbClr val="3F5CC7"/>
                </a:solidFill>
              </a:rPr>
              <a:t>Піднести</a:t>
            </a:r>
            <a:r>
              <a:rPr lang="ru-RU" sz="1700" b="1" dirty="0">
                <a:solidFill>
                  <a:srgbClr val="3F5CC7"/>
                </a:solidFill>
              </a:rPr>
              <a:t> до носа тампон, </a:t>
            </a:r>
            <a:r>
              <a:rPr lang="ru-RU" sz="1700" b="1" dirty="0" err="1">
                <a:solidFill>
                  <a:srgbClr val="3F5CC7"/>
                </a:solidFill>
              </a:rPr>
              <a:t>змочений</a:t>
            </a:r>
            <a:r>
              <a:rPr lang="ru-RU" sz="1700" b="1" dirty="0">
                <a:solidFill>
                  <a:srgbClr val="3F5CC7"/>
                </a:solidFill>
              </a:rPr>
              <a:t> у </a:t>
            </a:r>
            <a:r>
              <a:rPr lang="ru-RU" sz="1700" b="1" dirty="0" err="1">
                <a:solidFill>
                  <a:srgbClr val="3F5CC7"/>
                </a:solidFill>
              </a:rPr>
              <a:t>нашатирному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спирті</a:t>
            </a:r>
            <a:br>
              <a:rPr lang="ru-RU" sz="1700" b="1" dirty="0">
                <a:solidFill>
                  <a:srgbClr val="3F5CC7"/>
                </a:solidFill>
              </a:rPr>
            </a:br>
            <a:br>
              <a:rPr lang="ru-RU" sz="1700" b="1" dirty="0">
                <a:solidFill>
                  <a:srgbClr val="3F5CC7"/>
                </a:solidFill>
              </a:rPr>
            </a:br>
            <a:r>
              <a:rPr lang="ru-RU" sz="1700" b="1" dirty="0" err="1">
                <a:solidFill>
                  <a:srgbClr val="3F5CC7"/>
                </a:solidFill>
              </a:rPr>
              <a:t>Напоїти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міцною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кавою</a:t>
            </a:r>
            <a:r>
              <a:rPr lang="ru-RU" sz="1700" b="1" dirty="0">
                <a:solidFill>
                  <a:srgbClr val="3F5CC7"/>
                </a:solidFill>
              </a:rPr>
              <a:t>, </a:t>
            </a:r>
            <a:r>
              <a:rPr lang="ru-RU" sz="1700" b="1" dirty="0" err="1">
                <a:solidFill>
                  <a:srgbClr val="3F5CC7"/>
                </a:solidFill>
              </a:rPr>
              <a:t>чаєм</a:t>
            </a:r>
            <a:endParaRPr lang="ru-UA" sz="1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41B46E-B5BB-BB4D-2AC3-D6B73EBB262B}"/>
              </a:ext>
            </a:extLst>
          </p:cNvPr>
          <p:cNvSpPr txBox="1"/>
          <p:nvPr/>
        </p:nvSpPr>
        <p:spPr>
          <a:xfrm>
            <a:off x="7604394" y="4341158"/>
            <a:ext cx="405038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 err="1">
                <a:solidFill>
                  <a:srgbClr val="3F5CC7"/>
                </a:solidFill>
              </a:rPr>
              <a:t>Послабити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одяг</a:t>
            </a:r>
            <a:r>
              <a:rPr lang="ru-RU" sz="1700" b="1" dirty="0">
                <a:solidFill>
                  <a:srgbClr val="3F5CC7"/>
                </a:solidFill>
              </a:rPr>
              <a:t>, </a:t>
            </a:r>
            <a:r>
              <a:rPr lang="ru-RU" sz="1700" b="1" dirty="0" err="1">
                <a:solidFill>
                  <a:srgbClr val="3F5CC7"/>
                </a:solidFill>
              </a:rPr>
              <a:t>щоб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полегшити</a:t>
            </a:r>
            <a:r>
              <a:rPr lang="ru-RU" sz="1700" b="1" dirty="0">
                <a:solidFill>
                  <a:srgbClr val="3F5CC7"/>
                </a:solidFill>
              </a:rPr>
              <a:t> </a:t>
            </a:r>
            <a:r>
              <a:rPr lang="ru-RU" sz="1700" b="1" dirty="0" err="1">
                <a:solidFill>
                  <a:srgbClr val="3F5CC7"/>
                </a:solidFill>
              </a:rPr>
              <a:t>дихання</a:t>
            </a:r>
            <a:br>
              <a:rPr lang="ru-RU" sz="1700" b="1" dirty="0">
                <a:solidFill>
                  <a:srgbClr val="3F5CC7"/>
                </a:solidFill>
              </a:rPr>
            </a:br>
            <a:br>
              <a:rPr lang="ru-RU" sz="1700" b="1" dirty="0">
                <a:solidFill>
                  <a:srgbClr val="3F5CC7"/>
                </a:solidFill>
              </a:rPr>
            </a:br>
            <a:endParaRPr lang="ru-UA" sz="1700" dirty="0"/>
          </a:p>
        </p:txBody>
      </p:sp>
      <p:pic>
        <p:nvPicPr>
          <p:cNvPr id="4" name="Рисунок 3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ABA539A8-1236-AE89-972F-C7CC5337E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0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етское искусство, рисунок, зарисов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5D074B-2EFC-8793-A5F2-119CB74E4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590EFF-8D5E-8B9B-D571-841739441624}"/>
              </a:ext>
            </a:extLst>
          </p:cNvPr>
          <p:cNvSpPr txBox="1"/>
          <p:nvPr/>
        </p:nvSpPr>
        <p:spPr>
          <a:xfrm>
            <a:off x="797273" y="3807204"/>
            <a:ext cx="600586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ru-RU" sz="2200" b="1" cap="all" dirty="0">
              <a:solidFill>
                <a:srgbClr val="3F5CC7"/>
              </a:solidFill>
            </a:endParaRPr>
          </a:p>
          <a:p>
            <a:pPr fontAlgn="base"/>
            <a:endParaRPr lang="ru-RU" sz="2200" b="1" i="0" cap="all" dirty="0">
              <a:solidFill>
                <a:srgbClr val="3F5CC7"/>
              </a:solidFill>
              <a:effectLst/>
            </a:endParaRPr>
          </a:p>
          <a:p>
            <a:pPr fontAlgn="base"/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користуватися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газовими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приладами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можна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тільки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після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того, як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дорослі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детально пояснять ВАМ правила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поводження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з ними й ПЕРЕКОНАЮТЬСЯ, </a:t>
            </a:r>
            <a:r>
              <a:rPr lang="ru-RU" sz="2200" b="1" cap="all" dirty="0">
                <a:solidFill>
                  <a:srgbClr val="3F5CC7"/>
                </a:solidFill>
              </a:rPr>
              <a:t>ЩО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ВИ все ПРАВИЛЬНО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виконуєТЕ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88F9E-EF94-4FF2-6510-2D5B773BAA8F}"/>
              </a:ext>
            </a:extLst>
          </p:cNvPr>
          <p:cNvSpPr txBox="1"/>
          <p:nvPr/>
        </p:nvSpPr>
        <p:spPr>
          <a:xfrm>
            <a:off x="797273" y="1275617"/>
            <a:ext cx="6298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200" b="1" i="0" cap="all" dirty="0">
                <a:solidFill>
                  <a:srgbClr val="3F5CC7"/>
                </a:solidFill>
                <a:effectLst/>
              </a:rPr>
              <a:t>БУДЬТЕ ЗАВЖДИ УВАЖНИМИ ПРИ КОРИСТУВАННІ ГАЗОМ, НЕУХИЛЬНО </a:t>
            </a:r>
            <a:r>
              <a:rPr lang="ru-RU" sz="2200" b="1" i="0" cap="all" dirty="0" err="1">
                <a:solidFill>
                  <a:srgbClr val="3F5CC7"/>
                </a:solidFill>
                <a:effectLst/>
              </a:rPr>
              <a:t>ДОТРИМУЙТЕСь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ПРАВИЛ ЕКСПЛУАТАЦІЇ ГАЗОВИХ ПРИЛАДІВ – У ЦЬОМУ ЗАПОРУКА </a:t>
            </a:r>
            <a:r>
              <a:rPr lang="ru-RU" sz="2200" b="1" cap="all" dirty="0">
                <a:solidFill>
                  <a:srgbClr val="3F5CC7"/>
                </a:solidFill>
              </a:rPr>
              <a:t>ВАШОЇ</a:t>
            </a:r>
            <a:r>
              <a:rPr lang="ru-RU" sz="2200" b="1" i="0" cap="all" dirty="0">
                <a:solidFill>
                  <a:srgbClr val="3F5CC7"/>
                </a:solidFill>
                <a:effectLst/>
              </a:rPr>
              <a:t> БЕЗПЕКИ!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C6BB70B-CE62-9B79-4C2C-28D3B95B13F3}"/>
              </a:ext>
            </a:extLst>
          </p:cNvPr>
          <p:cNvSpPr/>
          <p:nvPr/>
        </p:nvSpPr>
        <p:spPr>
          <a:xfrm>
            <a:off x="3260785" y="4157932"/>
            <a:ext cx="241540" cy="189781"/>
          </a:xfrm>
          <a:prstGeom prst="roundRect">
            <a:avLst/>
          </a:prstGeom>
          <a:solidFill>
            <a:srgbClr val="3F5C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 descr="Зображення, що містить текст, Шрифт, Графіка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id="{3EEAEB6D-0E7F-5BB2-19F5-AFC9247D3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7" y="0"/>
            <a:ext cx="2495153" cy="6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67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507</Words>
  <Application>Microsoft Office PowerPoint</Application>
  <PresentationFormat>Широкоэкранный</PresentationFormat>
  <Paragraphs>62</Paragraphs>
  <Slides>10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Candara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Полікарпова Анастасія Анатоліївна</dc:creator>
  <cp:lastModifiedBy>User</cp:lastModifiedBy>
  <cp:revision>14</cp:revision>
  <cp:lastPrinted>2023-10-17T12:44:38Z</cp:lastPrinted>
  <dcterms:created xsi:type="dcterms:W3CDTF">2023-10-16T11:37:04Z</dcterms:created>
  <dcterms:modified xsi:type="dcterms:W3CDTF">2024-03-19T08:23:48Z</dcterms:modified>
</cp:coreProperties>
</file>