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2" r:id="rId9"/>
    <p:sldId id="261" r:id="rId10"/>
    <p:sldId id="270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383C9C-C910-42E1-9892-447AC6F9E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DBE7BFC-4DD8-4C63-83A9-F071BB0BF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6CD651-3B5D-4C18-A304-2DEE21A5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3A2-3BFD-42DC-8D1C-17E67B18B4D3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04179A-7B41-43BF-BC13-84328A8BA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9279E6-1F97-4022-BAEC-D95CC0CB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F619-811F-42D2-87EE-FDF2E3B7F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9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54ABAB-F0EA-45A1-A0A0-C9F50056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8B8CF0E-663C-462F-AC62-313D0A97A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41EFFB-BD5E-49A5-B480-A2EAF0DB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3A2-3BFD-42DC-8D1C-17E67B18B4D3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B45D7A-D8BD-4270-A240-49E3FC19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36A070-A65B-4A3C-A992-DD6C4C41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F619-811F-42D2-87EE-FDF2E3B7F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2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D24CB5B-3462-4DE4-A10E-EFDE1E794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79BDBF6-B900-465F-8EAA-EB1AC08F2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1D676F-8C19-4BDE-BA88-92C65530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3A2-3BFD-42DC-8D1C-17E67B18B4D3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D6218C-A742-4677-ABB8-AA798E22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B747E5-CAAA-4C32-8572-587AB66C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F619-811F-42D2-87EE-FDF2E3B7F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5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DD3A1E-ABB0-4369-9423-6972CFC8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BE764E-F404-40D4-BF46-2B12FB26F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37DB8D-F7C3-43B0-8A57-A258B732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3A2-3BFD-42DC-8D1C-17E67B18B4D3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55158D-855E-42BB-B0D8-FA513065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8AA8AC-9859-46E3-BC23-6515E858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F619-811F-42D2-87EE-FDF2E3B7F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1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D9AB9D-2FE8-4284-BA1E-CEEB1804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D816AA-A049-4E21-8430-61B8ADC4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4CED5D-148C-40CE-9588-16093D31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3A2-3BFD-42DC-8D1C-17E67B18B4D3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59B5D6-64BB-4BBC-8B30-EA0A60AEE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A953D9-35C0-4981-9C7D-4495C8B4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F619-811F-42D2-87EE-FDF2E3B7F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2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973CDF-A055-4270-B7F8-C640CF54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E288D8-6B9F-4EB7-89DE-2986A5BF2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65E316-3D7D-450D-ABB6-CB24BF9AE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073E06-9C43-4779-82F5-105FD2D8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3A2-3BFD-42DC-8D1C-17E67B18B4D3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BEA393-9574-40D7-ACAF-AEE82ACDF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3045EAD-DD1E-41A7-919D-18C4499F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F619-811F-42D2-87EE-FDF2E3B7F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8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45DDF4-109B-40DD-A969-1B512CA9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60EEE2-ACE0-4F07-B189-E0CB2C9B6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96C1FE4-B2BF-4FAC-AECD-41A5FB2A6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64A8B64-0C4E-456F-BCED-832B1327F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85A7093-2D66-443C-AFC5-5A6602B77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72ECDF3-C517-4078-ABDE-4E3561B7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3A2-3BFD-42DC-8D1C-17E67B18B4D3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6AB4A07-3A2D-414F-9FDE-F93D91E4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AA2051-D790-4977-8191-02618CDB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F619-811F-42D2-87EE-FDF2E3B7F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7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CDC2F-6CE7-4973-B976-23020076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34AA527-9DDD-4325-A468-0D75C78FC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3A2-3BFD-42DC-8D1C-17E67B18B4D3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52C4284-8391-42CA-9C72-6AADC501B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219CB8-0B4B-4B27-A54E-69DC96B1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F619-811F-42D2-87EE-FDF2E3B7F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74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3AD21EF-5ED6-4D78-9826-6B79480C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3A2-3BFD-42DC-8D1C-17E67B18B4D3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E2FC46A-92A0-4C57-B915-0B8A0BBE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C98D65-965C-4B2A-AD19-C40C5856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F619-811F-42D2-87EE-FDF2E3B7F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6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BD1EBF-A73E-4D7F-ACC4-73D1503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22E630-D6FF-41DD-A211-9C64142C3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FF67DA-AC0A-4B64-880D-25580662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472C18A-28D6-4C36-87FB-CC8A75FD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3A2-3BFD-42DC-8D1C-17E67B18B4D3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A7E7A7-E336-4DA2-A590-1A04D0C6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B65BB3-8B51-4DCE-AFEB-14FF55F7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F619-811F-42D2-87EE-FDF2E3B7F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3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F41D93-2B2C-47D5-9C2C-D144B4E6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433A738-F8D8-4CA1-ADBA-4FCE31E1B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A64FAD-DA25-48CD-BF41-8ECBAB758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18445AC-6214-49B6-9B9E-A8E3CFCF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B3A2-3BFD-42DC-8D1C-17E67B18B4D3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D0BBB3-BDE9-41D1-9DF7-C46601D5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A722F9A-8F0D-41D3-865B-685685F4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F619-811F-42D2-87EE-FDF2E3B7F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C3F444-9709-4980-9C67-A2938CD6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22CA8A-E64C-4400-9FB7-8B199F7B0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E121DA-C93D-488E-BF43-9C8366534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BB3A2-3BFD-42DC-8D1C-17E67B18B4D3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F5D649-F691-4094-B20F-5ECE078CE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078767-F67C-41D6-8E0D-5DDDD6EA9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FF619-811F-42D2-87EE-FDF2E3B7F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50C0D-5CE3-4914-A17B-B202307604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67F36B-F231-4586-B640-745904F4D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25BBCA-DB25-4580-AA0D-CBF79E703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6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5B34E6-E9B6-4E1C-B034-56180BB6651A}"/>
              </a:ext>
            </a:extLst>
          </p:cNvPr>
          <p:cNvSpPr/>
          <p:nvPr/>
        </p:nvSpPr>
        <p:spPr>
          <a:xfrm>
            <a:off x="2301515" y="0"/>
            <a:ext cx="722653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cap="none" spc="0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sz="6000" b="1" cap="none" spc="0" dirty="0" err="1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</a:t>
            </a:r>
            <a:r>
              <a:rPr lang="uk-UA" sz="6000" b="1" cap="none" spc="0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інки під час </a:t>
            </a:r>
            <a:r>
              <a:rPr lang="uk-UA" sz="60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дистанційного навчання</a:t>
            </a:r>
            <a:r>
              <a:rPr lang="uk-UA" sz="6000" b="1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000" b="1" cap="none" spc="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1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CDB707-29E3-4F7D-83F0-989446F7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8D2E03-01B8-456C-A52A-15CCE73D0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B6AC6797-CEB8-4DD9-8E83-6A89772A4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818"/>
            <a:ext cx="12192000" cy="69168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4E27DAC-9992-4BC4-BC40-D94E47D2B44B}"/>
              </a:ext>
            </a:extLst>
          </p:cNvPr>
          <p:cNvSpPr/>
          <p:nvPr/>
        </p:nvSpPr>
        <p:spPr>
          <a:xfrm>
            <a:off x="3764575" y="233279"/>
            <a:ext cx="4187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u="sng" cap="none" spc="0" dirty="0">
                <a:ln/>
                <a:solidFill>
                  <a:srgbClr val="002060"/>
                </a:solidFill>
                <a:effectLst/>
              </a:rPr>
              <a:t>Правило № </a:t>
            </a:r>
            <a:r>
              <a:rPr lang="ru-RU" sz="5400" b="1" u="sng" cap="none" spc="0" dirty="0" smtClean="0">
                <a:ln/>
                <a:solidFill>
                  <a:srgbClr val="002060"/>
                </a:solidFill>
                <a:effectLst/>
              </a:rPr>
              <a:t>9</a:t>
            </a:r>
            <a:endParaRPr lang="ru-RU" sz="5400" b="1" u="sng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48FAB57-B3C6-4D3B-91C9-08D786E0A510}"/>
              </a:ext>
            </a:extLst>
          </p:cNvPr>
          <p:cNvSpPr/>
          <p:nvPr/>
        </p:nvSpPr>
        <p:spPr>
          <a:xfrm>
            <a:off x="697539" y="966954"/>
            <a:ext cx="111003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ще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друже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пам’ятай</a:t>
            </a:r>
            <a:endParaRPr lang="ru-RU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/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Їжу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кухні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залишай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71500" indent="-571500"/>
            <a:r>
              <a:rPr lang="ru-RU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Сік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горішки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пиріжки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marL="571500" indent="-571500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комп’ютер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клади!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6CDD1C-F176-4D75-92DB-8176298CE287}"/>
              </a:ext>
            </a:extLst>
          </p:cNvPr>
          <p:cNvSpPr/>
          <p:nvPr/>
        </p:nvSpPr>
        <p:spPr>
          <a:xfrm>
            <a:off x="325431" y="3557797"/>
            <a:ext cx="78869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Не </a:t>
            </a:r>
            <a:r>
              <a:rPr lang="ru-RU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їж</a:t>
            </a:r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під</a:t>
            </a:r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час </a:t>
            </a:r>
          </a:p>
          <a:p>
            <a:pPr algn="ctr"/>
            <a:r>
              <a:rPr lang="ru-RU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онлайн-уроку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8674" name="Picture 2" descr="Узагальнення вивченого за рік, 5 клас | Тест з інформатики – «На Урок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6217" y="1509683"/>
            <a:ext cx="3286125" cy="394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13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CDB707-29E3-4F7D-83F0-989446F7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8D2E03-01B8-456C-A52A-15CCE73D0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B6AC6797-CEB8-4DD9-8E83-6A89772A4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8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4E27DAC-9992-4BC4-BC40-D94E47D2B44B}"/>
              </a:ext>
            </a:extLst>
          </p:cNvPr>
          <p:cNvSpPr/>
          <p:nvPr/>
        </p:nvSpPr>
        <p:spPr>
          <a:xfrm>
            <a:off x="3589046" y="233279"/>
            <a:ext cx="4538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u="sng" cap="none" spc="0" dirty="0">
                <a:ln/>
                <a:solidFill>
                  <a:srgbClr val="002060"/>
                </a:solidFill>
                <a:effectLst/>
              </a:rPr>
              <a:t>Правило № </a:t>
            </a:r>
            <a:r>
              <a:rPr lang="ru-RU" sz="5400" b="1" u="sng" cap="none" spc="0" dirty="0" smtClean="0">
                <a:ln/>
                <a:solidFill>
                  <a:srgbClr val="002060"/>
                </a:solidFill>
                <a:effectLst/>
              </a:rPr>
              <a:t>10</a:t>
            </a:r>
            <a:endParaRPr lang="ru-RU" sz="5400" b="1" u="sng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48FAB57-B3C6-4D3B-91C9-08D786E0A510}"/>
              </a:ext>
            </a:extLst>
          </p:cNvPr>
          <p:cNvSpPr/>
          <p:nvPr/>
        </p:nvSpPr>
        <p:spPr>
          <a:xfrm>
            <a:off x="680286" y="863437"/>
            <a:ext cx="111003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Малювати на екрані без прохання вчителя </a:t>
            </a:r>
            <a:r>
              <a:rPr lang="uk-U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заборонено. </a:t>
            </a:r>
            <a:r>
              <a:rPr lang="uk-U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 відволікає вас, однокласників і вчителя.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6CDD1C-F176-4D75-92DB-8176298CE287}"/>
              </a:ext>
            </a:extLst>
          </p:cNvPr>
          <p:cNvSpPr/>
          <p:nvPr/>
        </p:nvSpPr>
        <p:spPr>
          <a:xfrm>
            <a:off x="334057" y="2824552"/>
            <a:ext cx="11446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Малювати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на </a:t>
            </a:r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екрані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заборонено</a:t>
            </a: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122" name="AutoShape 2" descr="Малюнок за два кліки - Google створила редактор зі штучним інтелект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24" name="AutoShape 4" descr="Малюнок за два кліки - Google створила редактор зі штучним інтелект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789" y="4363618"/>
            <a:ext cx="4229100" cy="1857375"/>
          </a:xfrm>
          <a:prstGeom prst="rect">
            <a:avLst/>
          </a:prstGeom>
          <a:noFill/>
          <a:ln w="25400" cmpd="sng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5736566" y="3985406"/>
            <a:ext cx="5003321" cy="236363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>
            <a:extLst>
              <a:ext uri="{FF2B5EF4-FFF2-40B4-BE49-F238E27FC236}">
                <a16:creationId xmlns:a16="http://schemas.microsoft.com/office/drawing/2014/main" xmlns="" id="{B6AC6797-CEB8-4DD9-8E83-6A89772A4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81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28A32F3-BEED-40B6-87E5-7ACD7D3C8F5C}"/>
              </a:ext>
            </a:extLst>
          </p:cNvPr>
          <p:cNvSpPr/>
          <p:nvPr/>
        </p:nvSpPr>
        <p:spPr>
          <a:xfrm>
            <a:off x="191540" y="2669451"/>
            <a:ext cx="114466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Гарний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і </a:t>
            </a:r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позитивний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настрій</a:t>
            </a:r>
            <a:r>
              <a:rPr lang="ru-RU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-обов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`</a:t>
            </a:r>
            <a:r>
              <a:rPr lang="uk-UA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язковий</a:t>
            </a: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B0D749-877C-40A4-ACB3-F876013A264D}"/>
              </a:ext>
            </a:extLst>
          </p:cNvPr>
          <p:cNvSpPr/>
          <p:nvPr/>
        </p:nvSpPr>
        <p:spPr>
          <a:xfrm>
            <a:off x="3589046" y="233279"/>
            <a:ext cx="4538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u="sng" cap="none" spc="0" dirty="0">
                <a:ln/>
                <a:solidFill>
                  <a:srgbClr val="002060"/>
                </a:solidFill>
                <a:effectLst/>
              </a:rPr>
              <a:t>Правило № </a:t>
            </a:r>
            <a:r>
              <a:rPr lang="ru-RU" sz="5400" b="1" u="sng" cap="none" spc="0" dirty="0" smtClean="0">
                <a:ln/>
                <a:solidFill>
                  <a:srgbClr val="002060"/>
                </a:solidFill>
                <a:effectLst/>
              </a:rPr>
              <a:t>11</a:t>
            </a:r>
            <a:endParaRPr lang="ru-RU" sz="5400" b="1" u="sng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124AA74-475F-4C4C-B7C8-F23FA0FE386D}"/>
              </a:ext>
            </a:extLst>
          </p:cNvPr>
          <p:cNvSpPr/>
          <p:nvPr/>
        </p:nvSpPr>
        <p:spPr>
          <a:xfrm>
            <a:off x="663033" y="1268879"/>
            <a:ext cx="111003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уроці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будь у гарному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настрої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тоді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тобі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буде все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вдаватися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04" name="Picture 8" descr="Електронний підручник з інформатики для учнів 2 класу - Ourboox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1821" y="3747284"/>
            <a:ext cx="3369334" cy="2860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22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A374D1-F9A3-471B-9AEE-73950E1F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94F7748E-63B3-4563-AD2F-98837EB96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1"/>
          <a:stretch>
            <a:fillRect/>
          </a:stretch>
        </p:blipFill>
        <p:spPr>
          <a:xfrm>
            <a:off x="0" y="-79136"/>
            <a:ext cx="12192000" cy="6937136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D0D41AC-01A4-4527-B2E5-813F9E5E47D9}"/>
              </a:ext>
            </a:extLst>
          </p:cNvPr>
          <p:cNvSpPr/>
          <p:nvPr/>
        </p:nvSpPr>
        <p:spPr>
          <a:xfrm>
            <a:off x="1730319" y="2199238"/>
            <a:ext cx="93339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Всім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приємного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і </a:t>
            </a:r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успішного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дистанційного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навчання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7836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904178D6-9721-4A07-8150-0482C27B7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44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ln/>
                <a:solidFill>
                  <a:srgbClr val="002060"/>
                </a:solidFill>
                <a:latin typeface="+mn-lt"/>
              </a:rPr>
              <a:t>Правило № 1</a:t>
            </a:r>
            <a:endParaRPr lang="ru-RU" sz="5400" b="1" u="sng" dirty="0">
              <a:ln/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540" y="1825625"/>
            <a:ext cx="11818188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Встали всі раненько,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Зробили зарядку </a:t>
            </a:r>
            <a:r>
              <a:rPr lang="uk-UA" b="1" dirty="0" err="1" smtClean="0">
                <a:solidFill>
                  <a:srgbClr val="0070C0"/>
                </a:solidFill>
              </a:rPr>
              <a:t>вправненько</a:t>
            </a:r>
            <a:r>
              <a:rPr lang="uk-UA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Поснідали, підкріпились 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І до комп’ютера 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   зручно примостились.</a:t>
            </a:r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                                                                        </a:t>
            </a:r>
            <a:r>
              <a:rPr lang="ru-RU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Дотримуйся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розпорядку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дня. </a:t>
            </a:r>
          </a:p>
          <a:p>
            <a:pPr>
              <a:buNone/>
            </a:pP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                                                     Перед початком занять приведи себе до ладу.</a:t>
            </a:r>
          </a:p>
          <a:p>
            <a:pPr>
              <a:buNone/>
            </a:pPr>
            <a:endParaRPr lang="uk-UA" b="1" dirty="0"/>
          </a:p>
        </p:txBody>
      </p:sp>
      <p:pic>
        <p:nvPicPr>
          <p:cNvPr id="2050" name="Picture 2" descr="Приведи себя в порядок». Психолог о том, как стать счастливым | Психология  жизни | Здоровье | Аргументы и Фа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260" y="106081"/>
            <a:ext cx="3568760" cy="2369880"/>
          </a:xfrm>
          <a:prstGeom prst="rect">
            <a:avLst/>
          </a:prstGeom>
          <a:noFill/>
        </p:spPr>
      </p:pic>
      <p:pic>
        <p:nvPicPr>
          <p:cNvPr id="2052" name="Picture 4" descr="ЧИСТОТА | Шкільний довід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8020" y="2587984"/>
            <a:ext cx="6086475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2C8DFF4-D4E0-40E4-85B3-FB17E7BB4717}"/>
              </a:ext>
            </a:extLst>
          </p:cNvPr>
          <p:cNvSpPr/>
          <p:nvPr/>
        </p:nvSpPr>
        <p:spPr>
          <a:xfrm>
            <a:off x="3764575" y="233279"/>
            <a:ext cx="4187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u="sng" cap="none" spc="0" dirty="0">
                <a:ln/>
                <a:solidFill>
                  <a:srgbClr val="002060"/>
                </a:solidFill>
                <a:effectLst/>
              </a:rPr>
              <a:t>Правило № </a:t>
            </a:r>
            <a:r>
              <a:rPr lang="ru-RU" sz="5400" b="1" u="sng" cap="none" spc="0" dirty="0" smtClean="0">
                <a:ln/>
                <a:solidFill>
                  <a:srgbClr val="002060"/>
                </a:solidFill>
                <a:effectLst/>
              </a:rPr>
              <a:t>2</a:t>
            </a:r>
            <a:endParaRPr lang="ru-RU" sz="5400" b="1" u="sng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D211A0C-62C8-4253-BCEA-1175FEA28574}"/>
              </a:ext>
            </a:extLst>
          </p:cNvPr>
          <p:cNvSpPr/>
          <p:nvPr/>
        </p:nvSpPr>
        <p:spPr>
          <a:xfrm>
            <a:off x="680286" y="1035965"/>
            <a:ext cx="10287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/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Zoom</a:t>
            </a:r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програму входжу я </a:t>
            </a:r>
          </a:p>
          <a:p>
            <a:pPr marL="571500" indent="-571500"/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й затихає вся сім’я.</a:t>
            </a:r>
          </a:p>
          <a:p>
            <a:pPr marL="571500" indent="-571500"/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Кіт, собака, мама й тато,</a:t>
            </a:r>
          </a:p>
          <a:p>
            <a:pPr marL="571500" indent="-571500"/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зачекають небагато.</a:t>
            </a:r>
          </a:p>
          <a:p>
            <a:pPr marL="571500" indent="-571500"/>
            <a:r>
              <a:rPr lang="uk-U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Щойно мій урок скінчиться </a:t>
            </a:r>
          </a:p>
          <a:p>
            <a:pPr marL="571500" indent="-571500"/>
            <a:r>
              <a:rPr lang="uk-U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й </a:t>
            </a:r>
            <a:r>
              <a:rPr lang="uk-UA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будем</a:t>
            </a:r>
            <a:r>
              <a:rPr lang="uk-U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знову веселиться.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65B30AC-7E01-49A8-9B3D-2E2626520BC2}"/>
              </a:ext>
            </a:extLst>
          </p:cNvPr>
          <p:cNvSpPr/>
          <p:nvPr/>
        </p:nvSpPr>
        <p:spPr>
          <a:xfrm>
            <a:off x="5011947" y="4162318"/>
            <a:ext cx="6997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Знайди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місце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, 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де </a:t>
            </a:r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тобі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буде тихо і </a:t>
            </a:r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спокійно</a:t>
            </a: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Як налаштувати дистанційне навчання: досвід та поради вчителів | Рубр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583" y="4106705"/>
            <a:ext cx="3971835" cy="2511242"/>
          </a:xfrm>
          <a:prstGeom prst="rect">
            <a:avLst/>
          </a:prstGeom>
          <a:noFill/>
        </p:spPr>
      </p:pic>
      <p:pic>
        <p:nvPicPr>
          <p:cNvPr id="1028" name="Picture 4" descr="10 типов учеников в Zoom и что с ними делать | Skyt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67" y="1082374"/>
            <a:ext cx="4985768" cy="2868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32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2C8DFF4-D4E0-40E4-85B3-FB17E7BB4717}"/>
              </a:ext>
            </a:extLst>
          </p:cNvPr>
          <p:cNvSpPr/>
          <p:nvPr/>
        </p:nvSpPr>
        <p:spPr>
          <a:xfrm>
            <a:off x="3764575" y="233279"/>
            <a:ext cx="4187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u="sng" cap="none" spc="0" dirty="0">
                <a:ln/>
                <a:solidFill>
                  <a:srgbClr val="002060"/>
                </a:solidFill>
                <a:effectLst/>
              </a:rPr>
              <a:t>Правило № </a:t>
            </a:r>
            <a:r>
              <a:rPr lang="ru-RU" sz="5400" b="1" u="sng" cap="none" spc="0" dirty="0" smtClean="0">
                <a:ln/>
                <a:solidFill>
                  <a:srgbClr val="002060"/>
                </a:solidFill>
                <a:effectLst/>
              </a:rPr>
              <a:t>3</a:t>
            </a:r>
            <a:endParaRPr lang="ru-RU" sz="5400" b="1" u="sng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65B30AC-7E01-49A8-9B3D-2E2626520BC2}"/>
              </a:ext>
            </a:extLst>
          </p:cNvPr>
          <p:cNvSpPr/>
          <p:nvPr/>
        </p:nvSpPr>
        <p:spPr>
          <a:xfrm>
            <a:off x="2725947" y="4628143"/>
            <a:ext cx="6997139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Підготуй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до уроку все </a:t>
            </a:r>
            <a:r>
              <a:rPr lang="ru-R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необхідне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. </a:t>
            </a:r>
          </a:p>
          <a:p>
            <a:pPr algn="ctr"/>
            <a:r>
              <a:rPr lang="ru-RU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(</a:t>
            </a:r>
            <a:r>
              <a:rPr lang="ru-RU" sz="2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Підручник</a:t>
            </a:r>
            <a:r>
              <a:rPr lang="ru-RU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, </a:t>
            </a:r>
            <a:r>
              <a:rPr lang="ru-RU" sz="2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зошит</a:t>
            </a:r>
            <a:r>
              <a:rPr lang="ru-RU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, ручку, </a:t>
            </a:r>
            <a:r>
              <a:rPr lang="ru-RU" sz="2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олівець</a:t>
            </a:r>
            <a:r>
              <a:rPr lang="ru-RU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,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гаджет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…</a:t>
            </a:r>
            <a:r>
              <a:rPr lang="ru-RU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)</a:t>
            </a:r>
          </a:p>
          <a:p>
            <a:pPr algn="ctr"/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6626" name="Picture 2" descr="5 переваг онлайн-навчання — Журнал «На Урок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0586" y="1153064"/>
            <a:ext cx="66675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32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C6E0F7F-6DBD-477D-9EB6-6E4D7B1BA518}"/>
              </a:ext>
            </a:extLst>
          </p:cNvPr>
          <p:cNvSpPr/>
          <p:nvPr/>
        </p:nvSpPr>
        <p:spPr>
          <a:xfrm>
            <a:off x="751936" y="1492985"/>
            <a:ext cx="10287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Приєднуйся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онлайн-уроку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хв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</a:t>
            </a:r>
            <a:r>
              <a:rPr lang="ru-R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його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початку за </a:t>
            </a:r>
            <a:r>
              <a:rPr lang="ru-R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посиланням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яке буде </a:t>
            </a:r>
            <a:r>
              <a:rPr lang="ru-R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викладене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</a:t>
            </a:r>
            <a:r>
              <a:rPr lang="ru-R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групі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3BF281D-B373-4259-A65F-356AF6CD5F4F}"/>
              </a:ext>
            </a:extLst>
          </p:cNvPr>
          <p:cNvSpPr/>
          <p:nvPr/>
        </p:nvSpPr>
        <p:spPr>
          <a:xfrm>
            <a:off x="2759138" y="3350208"/>
            <a:ext cx="6198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Будьте </a:t>
            </a:r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пунктуальні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0777" y="561519"/>
            <a:ext cx="41873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u="sng" dirty="0" smtClean="0">
                <a:ln/>
                <a:solidFill>
                  <a:srgbClr val="002060"/>
                </a:solidFill>
              </a:rPr>
              <a:t>Правило № 4</a:t>
            </a:r>
            <a:endParaRPr lang="ru-RU" sz="5400" b="1" u="sng" dirty="0">
              <a:ln/>
              <a:solidFill>
                <a:srgbClr val="002060"/>
              </a:solidFill>
            </a:endParaRPr>
          </a:p>
        </p:txBody>
      </p:sp>
      <p:pic>
        <p:nvPicPr>
          <p:cNvPr id="12290" name="Picture 2" descr="Будильник 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7693" y="2758371"/>
            <a:ext cx="2842260" cy="3810000"/>
          </a:xfrm>
          <a:prstGeom prst="rect">
            <a:avLst/>
          </a:prstGeom>
          <a:noFill/>
        </p:spPr>
      </p:pic>
      <p:pic>
        <p:nvPicPr>
          <p:cNvPr id="12292" name="Picture 4" descr="Дистанційне навчання: все про права та обов&amp;#39;язки учнів і вчителів - WCU -  Жiночий консорцiум Украї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04" y="4179698"/>
            <a:ext cx="3674553" cy="2449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98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8020B8A-D12C-41F4-AF16-5B78C9B5AD7A}"/>
              </a:ext>
            </a:extLst>
          </p:cNvPr>
          <p:cNvSpPr/>
          <p:nvPr/>
        </p:nvSpPr>
        <p:spPr>
          <a:xfrm>
            <a:off x="3764575" y="233279"/>
            <a:ext cx="4187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u="sng" cap="none" spc="0" dirty="0">
                <a:ln/>
                <a:solidFill>
                  <a:srgbClr val="002060"/>
                </a:solidFill>
                <a:effectLst/>
              </a:rPr>
              <a:t>Правило № </a:t>
            </a:r>
            <a:r>
              <a:rPr lang="ru-RU" sz="5400" b="1" u="sng" cap="none" spc="0" dirty="0" smtClean="0">
                <a:ln/>
                <a:solidFill>
                  <a:srgbClr val="002060"/>
                </a:solidFill>
                <a:effectLst/>
              </a:rPr>
              <a:t>5</a:t>
            </a:r>
            <a:endParaRPr lang="ru-RU" sz="5400" b="1" u="sng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2876C98-2DEF-46DF-BA28-8B2D5B76B657}"/>
              </a:ext>
            </a:extLst>
          </p:cNvPr>
          <p:cNvSpPr/>
          <p:nvPr/>
        </p:nvSpPr>
        <p:spPr>
          <a:xfrm>
            <a:off x="671659" y="949701"/>
            <a:ext cx="10287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/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Гаджет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вчасно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вмикай</a:t>
            </a:r>
            <a:endParaRPr lang="ru-RU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 урок не пропускай.</a:t>
            </a:r>
          </a:p>
          <a:p>
            <a:pPr marL="571500" indent="-571500"/>
            <a:r>
              <a:rPr lang="ru-RU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Щоб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все добре </a:t>
            </a:r>
            <a:r>
              <a:rPr lang="ru-RU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зрозуміти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marL="571500" indent="-571500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тиші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вчитись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треба </a:t>
            </a:r>
            <a:r>
              <a:rPr lang="ru-RU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вміти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34768C5-3EB1-4499-83E8-A024FA8751F0}"/>
              </a:ext>
            </a:extLst>
          </p:cNvPr>
          <p:cNvSpPr/>
          <p:nvPr/>
        </p:nvSpPr>
        <p:spPr>
          <a:xfrm>
            <a:off x="526183" y="3288614"/>
            <a:ext cx="114466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Приєднавшись до </a:t>
            </a:r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відеоуроку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, </a:t>
            </a:r>
            <a:r>
              <a:rPr lang="ru-RU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ввімкни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камеру </a:t>
            </a:r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і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вимкни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мікрофон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!</a:t>
            </a:r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886" y="5037827"/>
            <a:ext cx="4679532" cy="118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Как выключить камеру и микрофон в Z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177" y="1218168"/>
            <a:ext cx="3521437" cy="19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4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xmlns="" id="{E5421561-1A50-41A9-BE1A-90AD5D725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81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5E2213B-6DF1-4DAC-B746-3C0CF3C23CF9}"/>
              </a:ext>
            </a:extLst>
          </p:cNvPr>
          <p:cNvSpPr/>
          <p:nvPr/>
        </p:nvSpPr>
        <p:spPr>
          <a:xfrm>
            <a:off x="3764575" y="233279"/>
            <a:ext cx="4187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u="sng" cap="none" spc="0" dirty="0">
                <a:ln/>
                <a:solidFill>
                  <a:srgbClr val="002060"/>
                </a:solidFill>
                <a:effectLst/>
              </a:rPr>
              <a:t>Правило № </a:t>
            </a:r>
            <a:r>
              <a:rPr lang="ru-RU" sz="5400" b="1" u="sng" cap="none" spc="0" dirty="0" smtClean="0">
                <a:ln/>
                <a:solidFill>
                  <a:srgbClr val="002060"/>
                </a:solidFill>
                <a:effectLst/>
              </a:rPr>
              <a:t>6</a:t>
            </a:r>
            <a:endParaRPr lang="ru-RU" sz="5400" b="1" u="sng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B434DC9-89FF-46D6-9453-51D6781AAD65}"/>
              </a:ext>
            </a:extLst>
          </p:cNvPr>
          <p:cNvSpPr/>
          <p:nvPr/>
        </p:nvSpPr>
        <p:spPr>
          <a:xfrm>
            <a:off x="528253" y="1178291"/>
            <a:ext cx="1144661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Відповідай</a:t>
            </a:r>
            <a:r>
              <a:rPr lang="ru-RU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тільки</a:t>
            </a:r>
            <a:r>
              <a:rPr lang="ru-RU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з </a:t>
            </a:r>
            <a:r>
              <a:rPr lang="ru-RU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дозволу</a:t>
            </a:r>
            <a:r>
              <a:rPr lang="ru-RU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вчителя</a:t>
            </a:r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ru-RU" sz="4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Запитуй</a:t>
            </a:r>
            <a:r>
              <a:rPr lang="ru-RU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, коли </a:t>
            </a:r>
            <a:r>
              <a:rPr lang="ru-RU" sz="4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це</a:t>
            </a:r>
            <a:r>
              <a:rPr lang="ru-RU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4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доречно</a:t>
            </a:r>
            <a:r>
              <a:rPr lang="ru-RU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.</a:t>
            </a:r>
          </a:p>
          <a:p>
            <a:pPr algn="ctr"/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Для </a:t>
            </a:r>
            <a:r>
              <a:rPr lang="ru-RU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відповідей</a:t>
            </a:r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і</a:t>
            </a:r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запитань</a:t>
            </a:r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увімкни</a:t>
            </a:r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мікрофон</a:t>
            </a:r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  <a:endParaRPr lang="ru-RU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0242" name="Picture 2" descr="На уроки тільки в масці? А якщо хтось захворіє? Як діти підуть до школи з 1  вересня | Громадське телебаченн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9311" y="3049862"/>
            <a:ext cx="5512279" cy="3677270"/>
          </a:xfrm>
          <a:prstGeom prst="rect">
            <a:avLst/>
          </a:prstGeom>
          <a:noFill/>
        </p:spPr>
      </p:pic>
      <p:pic>
        <p:nvPicPr>
          <p:cNvPr id="10244" name="Picture 4" descr="Ваш микрофон не работает в Uplay? Вот что вы можете сделать -  gadgetshelp,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0359" y="3217952"/>
            <a:ext cx="1992404" cy="1992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49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7BBD74-4BB2-4148-B246-CA3B19C4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7F4703-EAED-46D7-B174-015C0C63E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503349C6-59BA-4FFB-8383-42EEF1CCF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8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95235FA-A08C-485D-BFAA-C8FF236F9287}"/>
              </a:ext>
            </a:extLst>
          </p:cNvPr>
          <p:cNvSpPr/>
          <p:nvPr/>
        </p:nvSpPr>
        <p:spPr>
          <a:xfrm>
            <a:off x="3764575" y="233279"/>
            <a:ext cx="4187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u="sng" cap="none" spc="0" dirty="0">
                <a:ln/>
                <a:solidFill>
                  <a:srgbClr val="002060"/>
                </a:solidFill>
                <a:effectLst/>
              </a:rPr>
              <a:t>Правило № </a:t>
            </a:r>
            <a:r>
              <a:rPr lang="ru-RU" sz="5400" b="1" u="sng" cap="none" spc="0" dirty="0" smtClean="0">
                <a:ln/>
                <a:solidFill>
                  <a:srgbClr val="002060"/>
                </a:solidFill>
                <a:effectLst/>
              </a:rPr>
              <a:t>7</a:t>
            </a:r>
            <a:endParaRPr lang="ru-RU" sz="5400" b="1" u="sng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BB587BB-8D87-4093-AA5D-78F13D8E2AE4}"/>
              </a:ext>
            </a:extLst>
          </p:cNvPr>
          <p:cNvSpPr/>
          <p:nvPr/>
        </p:nvSpPr>
        <p:spPr>
          <a:xfrm>
            <a:off x="3286664" y="1035171"/>
            <a:ext cx="866954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Слухайте уважно вчителя і відповіді своїх однокласників так, ніби це звичайний урок в школі, де всі бачать, чим ви зайняті на </a:t>
            </a:r>
            <a:r>
              <a:rPr lang="uk-UA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уроці</a:t>
            </a:r>
            <a:r>
              <a:rPr lang="uk-U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1A6509E-507A-4709-9519-7B3E187B29ED}"/>
              </a:ext>
            </a:extLst>
          </p:cNvPr>
          <p:cNvSpPr/>
          <p:nvPr/>
        </p:nvSpPr>
        <p:spPr>
          <a:xfrm>
            <a:off x="3243532" y="3461605"/>
            <a:ext cx="8617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Слухайте</a:t>
            </a:r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уважно</a:t>
            </a:r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Слухай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вчителя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уважно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</a:p>
          <a:p>
            <a:pPr algn="ctr"/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і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веди себе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поважно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,</a:t>
            </a:r>
          </a:p>
          <a:p>
            <a:pPr algn="ctr"/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Адже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віртуальний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клас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 – </a:t>
            </a:r>
          </a:p>
          <a:p>
            <a:pPr algn="ctr"/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це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 не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місце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 для </a:t>
            </a:r>
            <a:r>
              <a:rPr lang="ru-RU" sz="2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розваг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Крики,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пустощі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,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піжами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</a:p>
          <a:p>
            <a:pPr algn="ctr"/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залишай</a:t>
            </a:r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поза </a:t>
            </a:r>
            <a:r>
              <a:rPr lang="ru-RU" sz="2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екраном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!</a:t>
            </a:r>
            <a:endParaRPr lang="ru-RU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7172" name="Picture 4" descr="Побудова освітнього процесу в умовах дистанційного навчання – Освіта.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06" y="1160253"/>
            <a:ext cx="36195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0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CB9B51-42DC-45AB-B652-168669FA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CFD451-24A8-4386-9639-D43C20772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0A8641E4-1FF8-45DD-ADE6-656C344139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8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7E0666B-D197-423D-ADB9-14D7005AA18F}"/>
              </a:ext>
            </a:extLst>
          </p:cNvPr>
          <p:cNvSpPr/>
          <p:nvPr/>
        </p:nvSpPr>
        <p:spPr>
          <a:xfrm>
            <a:off x="3764575" y="233279"/>
            <a:ext cx="4187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u="sng" cap="none" spc="0" dirty="0">
                <a:ln/>
                <a:solidFill>
                  <a:srgbClr val="002060"/>
                </a:solidFill>
                <a:effectLst/>
              </a:rPr>
              <a:t>Правило № </a:t>
            </a:r>
            <a:r>
              <a:rPr lang="ru-RU" sz="5400" b="1" u="sng" cap="none" spc="0" dirty="0" smtClean="0">
                <a:ln/>
                <a:solidFill>
                  <a:srgbClr val="002060"/>
                </a:solidFill>
                <a:effectLst/>
              </a:rPr>
              <a:t>8</a:t>
            </a:r>
            <a:endParaRPr lang="ru-RU" sz="5400" b="1" u="sng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AC6039A-F387-4202-9FD5-2ADB1317D550}"/>
              </a:ext>
            </a:extLst>
          </p:cNvPr>
          <p:cNvSpPr/>
          <p:nvPr/>
        </p:nvSpPr>
        <p:spPr>
          <a:xfrm>
            <a:off x="4287327" y="1010086"/>
            <a:ext cx="738421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Зосередься</a:t>
            </a:r>
            <a:r>
              <a:rPr lang="uk-U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uk-U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якщо під час уроку ви відволікаєтесь, то ваша увага розсіюється і не засвоюються якісно нові знання.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43016B9-EDA5-4334-A269-432FD59A6C70}"/>
              </a:ext>
            </a:extLst>
          </p:cNvPr>
          <p:cNvSpPr/>
          <p:nvPr/>
        </p:nvSpPr>
        <p:spPr>
          <a:xfrm>
            <a:off x="1" y="4428729"/>
            <a:ext cx="80570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 </a:t>
            </a:r>
            <a:r>
              <a:rPr lang="ru-RU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відволікайтесь</a:t>
            </a: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8194" name="Picture 2" descr="Дистанційне навчання поглибило соціальну нерівність в Україні, архівне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6023" y="3840208"/>
            <a:ext cx="5063286" cy="2849907"/>
          </a:xfrm>
          <a:prstGeom prst="rect">
            <a:avLst/>
          </a:prstGeom>
          <a:noFill/>
        </p:spPr>
      </p:pic>
      <p:pic>
        <p:nvPicPr>
          <p:cNvPr id="9" name="Picture 2" descr="13 січня відбудеться онлайн-сесія на тему “Організація дистанційного  навчання: поради практиків” | Шкільне житт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710" y="1257526"/>
            <a:ext cx="3959224" cy="2969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1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356</Words>
  <Application>Microsoft Office PowerPoint</Application>
  <PresentationFormat>Произвольный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Правило №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Лебедєва Олександра Юріївна</dc:creator>
  <cp:lastModifiedBy>1</cp:lastModifiedBy>
  <cp:revision>27</cp:revision>
  <dcterms:created xsi:type="dcterms:W3CDTF">2021-01-10T16:36:29Z</dcterms:created>
  <dcterms:modified xsi:type="dcterms:W3CDTF">2022-09-15T10:38:19Z</dcterms:modified>
</cp:coreProperties>
</file>